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4884" y="624483"/>
            <a:ext cx="6612731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74884" y="1496497"/>
            <a:ext cx="12680513" cy="1102638"/>
          </a:xfrm>
          <a:prstGeom prst="roundRect">
            <a:avLst>
              <a:gd name="adj" fmla="val 1500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7744" y="1519357"/>
            <a:ext cx="735092" cy="1056918"/>
          </a:xfrm>
          <a:prstGeom prst="roundRect">
            <a:avLst>
              <a:gd name="adj" fmla="val 18769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227415" y="1875473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881664" y="1703070"/>
            <a:ext cx="23483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881664" y="2079427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958 repeat buyers into subscribers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74884" y="2747963"/>
            <a:ext cx="12680513" cy="1102638"/>
          </a:xfrm>
          <a:prstGeom prst="roundRect">
            <a:avLst>
              <a:gd name="adj" fmla="val 1500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997744" y="2770823"/>
            <a:ext cx="735092" cy="1056918"/>
          </a:xfrm>
          <a:prstGeom prst="roundRect">
            <a:avLst>
              <a:gd name="adj" fmla="val 18769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227415" y="3126938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881664" y="2954536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881664" y="3330893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returning customers to accelerate movement into loyal segment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974884" y="3999428"/>
            <a:ext cx="12680513" cy="1102638"/>
          </a:xfrm>
          <a:prstGeom prst="roundRect">
            <a:avLst>
              <a:gd name="adj" fmla="val 1500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97744" y="4022288"/>
            <a:ext cx="735092" cy="1056918"/>
          </a:xfrm>
          <a:prstGeom prst="roundRect">
            <a:avLst>
              <a:gd name="adj" fmla="val 18769"/>
            </a:avLst>
          </a:prstGeom>
          <a:solidFill>
            <a:srgbClr val="E8F3E8"/>
          </a:solidFill>
          <a:ln/>
        </p:spPr>
      </p:sp>
      <p:sp>
        <p:nvSpPr>
          <p:cNvPr id="15" name="Text 13"/>
          <p:cNvSpPr/>
          <p:nvPr/>
        </p:nvSpPr>
        <p:spPr>
          <a:xfrm>
            <a:off x="1227415" y="4378404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881664" y="4206002"/>
            <a:ext cx="272843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881664" y="4582358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839 high-value discount users with margin protection strategies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974884" y="5250894"/>
            <a:ext cx="12680513" cy="1102638"/>
          </a:xfrm>
          <a:prstGeom prst="roundRect">
            <a:avLst>
              <a:gd name="adj" fmla="val 1500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97744" y="5273754"/>
            <a:ext cx="735092" cy="1056918"/>
          </a:xfrm>
          <a:prstGeom prst="roundRect">
            <a:avLst>
              <a:gd name="adj" fmla="val 18769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1227415" y="5629870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881664" y="5457468"/>
            <a:ext cx="23524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881664" y="5833824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items like Gloves (3.86) and Sandals (3.84) in campaigns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974884" y="6502360"/>
            <a:ext cx="12680513" cy="1102638"/>
          </a:xfrm>
          <a:prstGeom prst="roundRect">
            <a:avLst>
              <a:gd name="adj" fmla="val 1500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997744" y="6525220"/>
            <a:ext cx="735092" cy="1056918"/>
          </a:xfrm>
          <a:prstGeom prst="roundRect">
            <a:avLst>
              <a:gd name="adj" fmla="val 18769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1227415" y="6881336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881664" y="6708934"/>
            <a:ext cx="232005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881664" y="7085290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young adults and express shipping users for maximum ROI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8426" y="1079540"/>
            <a:ext cx="1803083" cy="387072"/>
          </a:xfrm>
          <a:prstGeom prst="roundRect">
            <a:avLst>
              <a:gd name="adj" fmla="val 39249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989" y="1188720"/>
            <a:ext cx="168712" cy="1687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7997" y="1142762"/>
            <a:ext cx="1296948" cy="26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SCOPE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8426" y="1548289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Problem</a:t>
            </a:r>
            <a:endParaRPr lang="en-US" sz="4150" dirty="0"/>
          </a:p>
        </p:txBody>
      </p:sp>
      <p:sp>
        <p:nvSpPr>
          <p:cNvPr id="6" name="Shape 3"/>
          <p:cNvSpPr/>
          <p:nvPr/>
        </p:nvSpPr>
        <p:spPr>
          <a:xfrm>
            <a:off x="586502" y="2501979"/>
            <a:ext cx="5939790" cy="4647962"/>
          </a:xfrm>
          <a:prstGeom prst="roundRect">
            <a:avLst>
              <a:gd name="adj" fmla="val 6537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797481" y="2678549"/>
            <a:ext cx="5517833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company wants to better understand customer shopping behavior in order to: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97481" y="3669506"/>
            <a:ext cx="5517833" cy="2932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sales performance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customer engagement and loyalty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marketing and product strategies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areas of interest include: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 and customer segments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categories and purchasing trends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Discounts, subscriptions, and repeat purchases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 contribution across different customer groups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896814" y="2698194"/>
            <a:ext cx="32400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Business Question: 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896814" y="3223974"/>
            <a:ext cx="700278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896814" y="3726299"/>
            <a:ext cx="7002780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can the company leverage consumer shopping data to identify trends, improve customer engagement, and optimize marketing and product strategies?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2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6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6866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3423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3741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86454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5030"/>
            <a:ext cx="2274451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32504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270635"/>
            <a:ext cx="17148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27240"/>
            <a:ext cx="7525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Pipeline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31331"/>
            <a:ext cx="6244709" cy="2343269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809" y="3628204"/>
            <a:ext cx="322560" cy="322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9429" y="4715030"/>
            <a:ext cx="941876" cy="362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Export to Database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937" y="3628809"/>
            <a:ext cx="322560" cy="3225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52407" y="4715030"/>
            <a:ext cx="941876" cy="362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Engineer Features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5367" y="3628809"/>
            <a:ext cx="322561" cy="3225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471837" y="4624310"/>
            <a:ext cx="941876" cy="544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Handle Missing Values</a:t>
            </a:r>
            <a:endParaRPr lang="en-US" sz="13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4797" y="3628809"/>
            <a:ext cx="322560" cy="32256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91267" y="4715030"/>
            <a:ext cx="941876" cy="362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Explore Structure</a:t>
            </a:r>
            <a:endParaRPr lang="en-US" sz="13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7775" y="3628809"/>
            <a:ext cx="322560" cy="32256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84892" y="4805750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Load Data</a:t>
            </a:r>
            <a:endParaRPr lang="en-US" sz="1350" dirty="0"/>
          </a:p>
        </p:txBody>
      </p:sp>
      <p:sp>
        <p:nvSpPr>
          <p:cNvPr id="17" name="Text 8"/>
          <p:cNvSpPr/>
          <p:nvPr/>
        </p:nvSpPr>
        <p:spPr>
          <a:xfrm>
            <a:off x="793790" y="56297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approach to cleaning and preparing 3,900 customer records for analysis</a:t>
            </a:r>
            <a:endParaRPr lang="en-US" sz="1750" dirty="0"/>
          </a:p>
        </p:txBody>
      </p:sp>
      <p:sp>
        <p:nvSpPr>
          <p:cNvPr id="18" name="Shape 9"/>
          <p:cNvSpPr/>
          <p:nvPr/>
        </p:nvSpPr>
        <p:spPr>
          <a:xfrm>
            <a:off x="7599521" y="3031331"/>
            <a:ext cx="3008948" cy="2123480"/>
          </a:xfrm>
          <a:prstGeom prst="roundRect">
            <a:avLst>
              <a:gd name="adj" fmla="val 9614"/>
            </a:avLst>
          </a:prstGeom>
          <a:solidFill>
            <a:srgbClr val="E8F3E8"/>
          </a:solidFill>
          <a:ln/>
        </p:spPr>
      </p:sp>
      <p:sp>
        <p:nvSpPr>
          <p:cNvPr id="19" name="Text 10"/>
          <p:cNvSpPr/>
          <p:nvPr/>
        </p:nvSpPr>
        <p:spPr>
          <a:xfrm>
            <a:off x="7826335" y="3258145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7826335" y="3839289"/>
            <a:ext cx="25553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37 review ratings imputed using category medians</a:t>
            </a:r>
            <a:endParaRPr lang="en-US" sz="1750" dirty="0"/>
          </a:p>
        </p:txBody>
      </p:sp>
      <p:sp>
        <p:nvSpPr>
          <p:cNvPr id="21" name="Shape 12"/>
          <p:cNvSpPr/>
          <p:nvPr/>
        </p:nvSpPr>
        <p:spPr>
          <a:xfrm>
            <a:off x="10835283" y="3031331"/>
            <a:ext cx="3008948" cy="2123480"/>
          </a:xfrm>
          <a:prstGeom prst="roundRect">
            <a:avLst>
              <a:gd name="adj" fmla="val 9614"/>
            </a:avLst>
          </a:prstGeom>
          <a:solidFill>
            <a:srgbClr val="E8F3E8"/>
          </a:solidFill>
          <a:ln/>
        </p:spPr>
      </p:sp>
      <p:sp>
        <p:nvSpPr>
          <p:cNvPr id="22" name="Text 13"/>
          <p:cNvSpPr/>
          <p:nvPr/>
        </p:nvSpPr>
        <p:spPr>
          <a:xfrm>
            <a:off x="11062097" y="3258145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Features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1062097" y="3839289"/>
            <a:ext cx="25553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 groups and purchase frequency calculated</a:t>
            </a:r>
            <a:endParaRPr lang="en-US" sz="1750" dirty="0"/>
          </a:p>
        </p:txBody>
      </p:sp>
      <p:sp>
        <p:nvSpPr>
          <p:cNvPr id="24" name="Shape 15"/>
          <p:cNvSpPr/>
          <p:nvPr/>
        </p:nvSpPr>
        <p:spPr>
          <a:xfrm>
            <a:off x="7599521" y="5381625"/>
            <a:ext cx="6244709" cy="1397675"/>
          </a:xfrm>
          <a:prstGeom prst="roundRect">
            <a:avLst>
              <a:gd name="adj" fmla="val 14606"/>
            </a:avLst>
          </a:prstGeom>
          <a:solidFill>
            <a:srgbClr val="E8F3E8"/>
          </a:solidFill>
          <a:ln/>
        </p:spPr>
      </p:sp>
      <p:sp>
        <p:nvSpPr>
          <p:cNvPr id="25" name="Text 16"/>
          <p:cNvSpPr/>
          <p:nvPr/>
        </p:nvSpPr>
        <p:spPr>
          <a:xfrm>
            <a:off x="7826335" y="5608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26" name="Text 17"/>
          <p:cNvSpPr/>
          <p:nvPr/>
        </p:nvSpPr>
        <p:spPr>
          <a:xfrm>
            <a:off x="7826335" y="6189583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Columns renamed to snake_case format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8426" y="855345"/>
            <a:ext cx="4780836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Insights by Gender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426" y="1489710"/>
            <a:ext cx="3535323" cy="18140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28574" y="3334226"/>
            <a:ext cx="135255" cy="135255"/>
          </a:xfrm>
          <a:prstGeom prst="roundRect">
            <a:avLst>
              <a:gd name="adj" fmla="val 13521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4024789" y="3334226"/>
            <a:ext cx="315039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492228" y="3334226"/>
            <a:ext cx="135255" cy="135255"/>
          </a:xfrm>
          <a:prstGeom prst="roundRect">
            <a:avLst>
              <a:gd name="adj" fmla="val 13521"/>
            </a:avLst>
          </a:prstGeom>
          <a:solidFill>
            <a:srgbClr val="52A863"/>
          </a:solidFill>
          <a:ln/>
        </p:spPr>
      </p:sp>
      <p:sp>
        <p:nvSpPr>
          <p:cNvPr id="7" name="Text 4"/>
          <p:cNvSpPr/>
          <p:nvPr/>
        </p:nvSpPr>
        <p:spPr>
          <a:xfrm>
            <a:off x="4688443" y="3334226"/>
            <a:ext cx="466368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521410" y="1479590"/>
            <a:ext cx="433697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Male customers drive 68% of total revenue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521410" y="1813798"/>
            <a:ext cx="5468064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Despite representing 68% of customers, male shoppers generate disproportionately higher revenue. This suggests opportunities for targeted campaigns to increase female customer engagement and spending.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8423434" y="3301603"/>
            <a:ext cx="166366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68%</a:t>
            </a:r>
            <a:endParaRPr lang="en-US" sz="26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911" y="2456259"/>
            <a:ext cx="2028944" cy="20289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21410" y="4599623"/>
            <a:ext cx="5468064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revenue share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423434" y="5812750"/>
            <a:ext cx="166366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32%</a:t>
            </a:r>
            <a:endParaRPr lang="en-US" sz="26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11" y="4967407"/>
            <a:ext cx="2028944" cy="20289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1410" y="7110770"/>
            <a:ext cx="5468064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 revenue share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9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899" y="3369945"/>
            <a:ext cx="7943612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High-Value Discount Shoppers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899" y="4465677"/>
            <a:ext cx="6352461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839 customers used discounts while spending above average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3899" y="5413891"/>
            <a:ext cx="6352461" cy="929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savvy shoppers represent a key segment: discount-motivated yet willing to spend. They're ideal candidates for loyalty programs and exclusive offers.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1661" y="4488656"/>
            <a:ext cx="6352461" cy="1265396"/>
          </a:xfrm>
          <a:prstGeom prst="roundRect">
            <a:avLst>
              <a:gd name="adj" fmla="val 867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48801" y="4488656"/>
            <a:ext cx="91440" cy="1265396"/>
          </a:xfrm>
          <a:prstGeom prst="roundRect">
            <a:avLst>
              <a:gd name="adj" fmla="val 200763"/>
            </a:avLst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7867055" y="4715470"/>
            <a:ext cx="276320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Above Average Spend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67055" y="5217438"/>
            <a:ext cx="583025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$60+ purchase amounts despite using discounts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1661" y="5937409"/>
            <a:ext cx="6352461" cy="1265396"/>
          </a:xfrm>
          <a:prstGeom prst="roundRect">
            <a:avLst>
              <a:gd name="adj" fmla="val 867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48801" y="5937409"/>
            <a:ext cx="91440" cy="1265396"/>
          </a:xfrm>
          <a:prstGeom prst="roundRect">
            <a:avLst>
              <a:gd name="adj" fmla="val 200763"/>
            </a:avLst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7867055" y="6164223"/>
            <a:ext cx="285988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Opportunity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867055" y="6666190"/>
            <a:ext cx="583025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with premium product bundles and tiered rewards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882610"/>
            <a:ext cx="8369856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Analysis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960245"/>
            <a:ext cx="6377583" cy="3571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5112" y="1938457"/>
            <a:ext cx="619601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80% of customers are loyal repeat buyers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5112" y="2484834"/>
            <a:ext cx="6377583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customer retention with 3,116 loyal customers. Focus on converting the 701 returning customers into the loyal segment through targeted engagement.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12" y="3574971"/>
            <a:ext cx="993338" cy="11920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32401" y="377356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(83)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732401" y="4257913"/>
            <a:ext cx="521029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First-time buyers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12" y="4767024"/>
            <a:ext cx="993338" cy="11920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32401" y="4965621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 (701)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8732401" y="5449967"/>
            <a:ext cx="521029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2-5 purchases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12" y="5959078"/>
            <a:ext cx="993338" cy="11920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732401" y="6157674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 (3,116)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732401" y="6642021"/>
            <a:ext cx="521029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5+ purchases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1260" y="401479"/>
            <a:ext cx="888802" cy="230029"/>
          </a:xfrm>
          <a:prstGeom prst="roundRect">
            <a:avLst>
              <a:gd name="adj" fmla="val 44038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45675" y="460177"/>
            <a:ext cx="112514" cy="1125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14387" y="443627"/>
            <a:ext cx="551259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 BI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461260" y="666393"/>
            <a:ext cx="600968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Dashboard Highlights</a:t>
            </a:r>
            <a:endParaRPr lang="en-US" sz="2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60" y="1236821"/>
            <a:ext cx="1166574" cy="1166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36896" y="1236821"/>
            <a:ext cx="175855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Split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736896" y="1508879"/>
            <a:ext cx="1887498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27% subscribed, 73% non-subscribers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455" y="1236821"/>
            <a:ext cx="1166574" cy="11665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09090" y="1236821"/>
            <a:ext cx="175855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 Leaders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009090" y="1508879"/>
            <a:ext cx="1887617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 dominates with $100K revenue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768" y="1236821"/>
            <a:ext cx="1166574" cy="11665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81404" y="1236821"/>
            <a:ext cx="175855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 Distribution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0281404" y="1508879"/>
            <a:ext cx="1887498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generate highest revenue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260" y="2501503"/>
            <a:ext cx="9707761" cy="53266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8525" y="908090"/>
            <a:ext cx="8515826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vs. Non-Subscription Performance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206472" y="2480905"/>
            <a:ext cx="172069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27%</a:t>
            </a:r>
            <a:endParaRPr lang="en-US" sz="2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639" y="1606629"/>
            <a:ext cx="2098477" cy="20984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2542" y="3826193"/>
            <a:ext cx="17487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488525" y="4130993"/>
            <a:ext cx="3156823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206472" y="5393531"/>
            <a:ext cx="172069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73%</a:t>
            </a:r>
            <a:endParaRPr lang="en-US" sz="2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39" y="4519255"/>
            <a:ext cx="2098477" cy="20984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92542" y="6738818"/>
            <a:ext cx="17487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488525" y="7043618"/>
            <a:ext cx="3156823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994202" y="1560909"/>
            <a:ext cx="545877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opportunity: $170K untapped revenue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994202" y="1909405"/>
            <a:ext cx="6155174" cy="361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 contribute significantly more total revenue due to volume. Converting just 10% could add $17K in recurring revenue.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5994202" y="2368153"/>
            <a:ext cx="1994178" cy="984052"/>
          </a:xfrm>
          <a:prstGeom prst="roundRect">
            <a:avLst>
              <a:gd name="adj" fmla="val 12796"/>
            </a:avLst>
          </a:prstGeom>
          <a:solidFill>
            <a:srgbClr val="E8F3E8"/>
          </a:solidFill>
          <a:ln/>
        </p:spPr>
      </p:sp>
      <p:sp>
        <p:nvSpPr>
          <p:cNvPr id="14" name="Text 10"/>
          <p:cNvSpPr/>
          <p:nvPr/>
        </p:nvSpPr>
        <p:spPr>
          <a:xfrm>
            <a:off x="6134100" y="2508052"/>
            <a:ext cx="171438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 Avg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134100" y="2812852"/>
            <a:ext cx="17143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 per purchase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8074581" y="2368153"/>
            <a:ext cx="1994297" cy="984052"/>
          </a:xfrm>
          <a:prstGeom prst="roundRect">
            <a:avLst>
              <a:gd name="adj" fmla="val 12796"/>
            </a:avLst>
          </a:prstGeom>
          <a:solidFill>
            <a:srgbClr val="E8F3E8"/>
          </a:solidFill>
          <a:ln/>
        </p:spPr>
      </p:sp>
      <p:sp>
        <p:nvSpPr>
          <p:cNvPr id="17" name="Text 13"/>
          <p:cNvSpPr/>
          <p:nvPr/>
        </p:nvSpPr>
        <p:spPr>
          <a:xfrm>
            <a:off x="8214479" y="2508052"/>
            <a:ext cx="1714500" cy="437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Non-Subscriber Avg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8214479" y="3031450"/>
            <a:ext cx="1714500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$59.87 per purchase</a:t>
            </a:r>
            <a:endParaRPr lang="en-US" sz="1100" dirty="0"/>
          </a:p>
        </p:txBody>
      </p:sp>
      <p:sp>
        <p:nvSpPr>
          <p:cNvPr id="19" name="Shape 15"/>
          <p:cNvSpPr/>
          <p:nvPr/>
        </p:nvSpPr>
        <p:spPr>
          <a:xfrm>
            <a:off x="10155079" y="2368153"/>
            <a:ext cx="1994297" cy="984052"/>
          </a:xfrm>
          <a:prstGeom prst="roundRect">
            <a:avLst>
              <a:gd name="adj" fmla="val 12796"/>
            </a:avLst>
          </a:prstGeom>
          <a:solidFill>
            <a:srgbClr val="E8F3E8"/>
          </a:solidFill>
          <a:ln/>
        </p:spPr>
      </p:sp>
      <p:sp>
        <p:nvSpPr>
          <p:cNvPr id="20" name="Text 16"/>
          <p:cNvSpPr/>
          <p:nvPr/>
        </p:nvSpPr>
        <p:spPr>
          <a:xfrm>
            <a:off x="10294977" y="2508052"/>
            <a:ext cx="171450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 Potential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10294977" y="2812852"/>
            <a:ext cx="1714500" cy="361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958 repeat buyers not yet subscribed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2026-01-28T02:26:34Z</dcterms:created>
  <dcterms:modified xsi:type="dcterms:W3CDTF">2026-01-28T02:26:34Z</dcterms:modified>
</cp:coreProperties>
</file>